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6" r:id="rId2"/>
    <p:sldId id="257" r:id="rId3"/>
    <p:sldId id="260" r:id="rId4"/>
    <p:sldId id="258" r:id="rId5"/>
    <p:sldId id="263" r:id="rId6"/>
    <p:sldId id="262" r:id="rId7"/>
    <p:sldId id="281" r:id="rId8"/>
    <p:sldId id="282" r:id="rId9"/>
    <p:sldId id="283" r:id="rId10"/>
    <p:sldId id="261" r:id="rId11"/>
    <p:sldId id="284" r:id="rId12"/>
    <p:sldId id="276" r:id="rId13"/>
    <p:sldId id="264" r:id="rId14"/>
    <p:sldId id="265" r:id="rId15"/>
    <p:sldId id="266" r:id="rId16"/>
    <p:sldId id="267" r:id="rId17"/>
    <p:sldId id="268" r:id="rId18"/>
    <p:sldId id="288" r:id="rId19"/>
    <p:sldId id="269" r:id="rId20"/>
    <p:sldId id="270" r:id="rId21"/>
    <p:sldId id="271" r:id="rId22"/>
    <p:sldId id="272" r:id="rId23"/>
    <p:sldId id="273" r:id="rId24"/>
    <p:sldId id="286" r:id="rId25"/>
    <p:sldId id="289" r:id="rId26"/>
    <p:sldId id="279" r:id="rId27"/>
    <p:sldId id="285" r:id="rId28"/>
    <p:sldId id="280" r:id="rId29"/>
    <p:sldId id="287"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5" autoAdjust="0"/>
    <p:restoredTop sz="94683" autoAdjust="0"/>
  </p:normalViewPr>
  <p:slideViewPr>
    <p:cSldViewPr>
      <p:cViewPr varScale="1">
        <p:scale>
          <a:sx n="108" d="100"/>
          <a:sy n="108" d="100"/>
        </p:scale>
        <p:origin x="-1608"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4506E2-6184-4C6D-8E64-059DE0EF5EED}" type="datetimeFigureOut">
              <a:rPr lang="en-US" smtClean="0"/>
              <a:t>10/16/2012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8C4CF5-89DB-4042-83E4-D396BE5E84B8}" type="slidenum">
              <a:rPr lang="en-US" smtClean="0"/>
              <a:t>‹#›</a:t>
            </a:fld>
            <a:endParaRPr lang="en-US"/>
          </a:p>
        </p:txBody>
      </p:sp>
    </p:spTree>
    <p:extLst>
      <p:ext uri="{BB962C8B-B14F-4D97-AF65-F5344CB8AC3E}">
        <p14:creationId xmlns:p14="http://schemas.microsoft.com/office/powerpoint/2010/main" val="317584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47C600-E3F4-6C47-8DF0-17CF2304C98B}" type="slidenum">
              <a:rPr lang="en-US" smtClean="0"/>
              <a:pPr/>
              <a:t>25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3D4B818-F4BB-41AE-8452-E7EF925DB6A6}" type="datetimeFigureOut">
              <a:rPr lang="en-US" smtClean="0"/>
              <a:t>10/16/2012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935E226-5E19-4585-9B0A-E14BFE968C2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D4B818-F4BB-41AE-8452-E7EF925DB6A6}" type="datetimeFigureOut">
              <a:rPr lang="en-US" smtClean="0"/>
              <a:t>10/16/2012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5E226-5E19-4585-9B0A-E14BFE968C2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D4B818-F4BB-41AE-8452-E7EF925DB6A6}" type="datetimeFigureOut">
              <a:rPr lang="en-US" smtClean="0"/>
              <a:t>10/16/2012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5E226-5E19-4585-9B0A-E14BFE968C2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F3D4B818-F4BB-41AE-8452-E7EF925DB6A6}" type="datetimeFigureOut">
              <a:rPr lang="en-US" smtClean="0"/>
              <a:t>10/16/2012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5E226-5E19-4585-9B0A-E14BFE968C2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3D4B818-F4BB-41AE-8452-E7EF925DB6A6}" type="datetimeFigureOut">
              <a:rPr lang="en-US" smtClean="0"/>
              <a:t>10/16/2012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5E226-5E19-4585-9B0A-E14BFE968C2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5" name="Date Placeholder 4"/>
          <p:cNvSpPr>
            <a:spLocks noGrp="1"/>
          </p:cNvSpPr>
          <p:nvPr>
            <p:ph type="dt" sz="half" idx="10"/>
          </p:nvPr>
        </p:nvSpPr>
        <p:spPr/>
        <p:txBody>
          <a:bodyPr/>
          <a:lstStyle/>
          <a:p>
            <a:fld id="{F3D4B818-F4BB-41AE-8452-E7EF925DB6A6}" type="datetimeFigureOut">
              <a:rPr lang="en-US" smtClean="0"/>
              <a:t>10/16/2012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35E226-5E19-4585-9B0A-E14BFE968C2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7" name="Date Placeholder 6"/>
          <p:cNvSpPr>
            <a:spLocks noGrp="1"/>
          </p:cNvSpPr>
          <p:nvPr>
            <p:ph type="dt" sz="half" idx="10"/>
          </p:nvPr>
        </p:nvSpPr>
        <p:spPr/>
        <p:txBody>
          <a:bodyPr/>
          <a:lstStyle/>
          <a:p>
            <a:fld id="{F3D4B818-F4BB-41AE-8452-E7EF925DB6A6}" type="datetimeFigureOut">
              <a:rPr lang="en-US" smtClean="0"/>
              <a:t>10/16/2012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35E226-5E19-4585-9B0A-E14BFE968C2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3D4B818-F4BB-41AE-8452-E7EF925DB6A6}" type="datetimeFigureOut">
              <a:rPr lang="en-US" smtClean="0"/>
              <a:t>10/16/2012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35E226-5E19-4585-9B0A-E14BFE968C2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D4B818-F4BB-41AE-8452-E7EF925DB6A6}" type="datetimeFigureOut">
              <a:rPr lang="en-US" smtClean="0"/>
              <a:t>10/16/2012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35E226-5E19-4585-9B0A-E14BFE968C2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3D4B818-F4BB-41AE-8452-E7EF925DB6A6}" type="datetimeFigureOut">
              <a:rPr lang="en-US" smtClean="0"/>
              <a:t>10/16/2012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35E226-5E19-4585-9B0A-E14BFE968C2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3D4B818-F4BB-41AE-8452-E7EF925DB6A6}" type="datetimeFigureOut">
              <a:rPr lang="en-US" smtClean="0"/>
              <a:t>10/16/2012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935E226-5E19-4585-9B0A-E14BFE968C2D}"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3D4B818-F4BB-41AE-8452-E7EF925DB6A6}" type="datetimeFigureOut">
              <a:rPr lang="en-US" smtClean="0"/>
              <a:t>10/16/2012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935E226-5E19-4585-9B0A-E14BFE968C2D}"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How 21</a:t>
            </a:r>
            <a:r>
              <a:rPr lang="en-US" baseline="30000" dirty="0" smtClean="0"/>
              <a:t>st</a:t>
            </a:r>
            <a:r>
              <a:rPr lang="en-US" dirty="0" smtClean="0"/>
              <a:t> Century Students</a:t>
            </a:r>
            <a:br>
              <a:rPr lang="en-US" dirty="0" smtClean="0"/>
            </a:br>
            <a:r>
              <a:rPr lang="en-US" dirty="0" smtClean="0"/>
              <a:t>Use Technology</a:t>
            </a:r>
            <a:endParaRPr lang="en-US" dirty="0"/>
          </a:p>
        </p:txBody>
      </p:sp>
      <p:sp>
        <p:nvSpPr>
          <p:cNvPr id="3" name="Subtitle 2"/>
          <p:cNvSpPr>
            <a:spLocks noGrp="1"/>
          </p:cNvSpPr>
          <p:nvPr>
            <p:ph type="subTitle" idx="1"/>
          </p:nvPr>
        </p:nvSpPr>
        <p:spPr>
          <a:xfrm>
            <a:off x="533400" y="3228536"/>
            <a:ext cx="7854696" cy="2715064"/>
          </a:xfrm>
        </p:spPr>
        <p:txBody>
          <a:bodyPr/>
          <a:lstStyle/>
          <a:p>
            <a:r>
              <a:rPr lang="en-US" dirty="0" smtClean="0"/>
              <a:t>A Quick Primer for Parents</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Thom Barclay</a:t>
            </a:r>
            <a:br>
              <a:rPr lang="en-US" dirty="0" smtClean="0"/>
            </a:br>
            <a:r>
              <a:rPr lang="en-US" dirty="0" smtClean="0"/>
              <a:t>C. Joshua Villines</a:t>
            </a:r>
            <a:endParaRPr lang="en-US" dirty="0"/>
          </a:p>
        </p:txBody>
      </p:sp>
      <p:sp>
        <p:nvSpPr>
          <p:cNvPr id="4" name="TextBox 3"/>
          <p:cNvSpPr txBox="1"/>
          <p:nvPr/>
        </p:nvSpPr>
        <p:spPr>
          <a:xfrm>
            <a:off x="457200" y="6248400"/>
            <a:ext cx="8001000" cy="461665"/>
          </a:xfrm>
          <a:prstGeom prst="rect">
            <a:avLst/>
          </a:prstGeom>
          <a:noFill/>
        </p:spPr>
        <p:txBody>
          <a:bodyPr wrap="square" rtlCol="0">
            <a:spAutoFit/>
          </a:bodyPr>
          <a:lstStyle/>
          <a:p>
            <a:pPr algn="ctr"/>
            <a:r>
              <a:rPr lang="en-US" sz="2400" dirty="0" smtClean="0">
                <a:solidFill>
                  <a:srgbClr val="FFFF00"/>
                </a:solidFill>
              </a:rPr>
              <a:t>galloway.villines.com</a:t>
            </a:r>
            <a:endParaRPr lang="en-US" sz="2400" dirty="0">
              <a:solidFill>
                <a:srgbClr val="FFFF00"/>
              </a:solidFill>
            </a:endParaRPr>
          </a:p>
        </p:txBody>
      </p:sp>
    </p:spTree>
    <p:extLst>
      <p:ext uri="{BB962C8B-B14F-4D97-AF65-F5344CB8AC3E}">
        <p14:creationId xmlns:p14="http://schemas.microsoft.com/office/powerpoint/2010/main" val="32046289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Changes in Technology</a:t>
            </a:r>
            <a:endParaRPr lang="en-US" dirty="0"/>
          </a:p>
        </p:txBody>
      </p:sp>
      <p:sp>
        <p:nvSpPr>
          <p:cNvPr id="3" name="Content Placeholder 2"/>
          <p:cNvSpPr>
            <a:spLocks noGrp="1"/>
          </p:cNvSpPr>
          <p:nvPr>
            <p:ph idx="1"/>
          </p:nvPr>
        </p:nvSpPr>
        <p:spPr/>
        <p:txBody>
          <a:bodyPr>
            <a:normAutofit/>
          </a:bodyPr>
          <a:lstStyle/>
          <a:p>
            <a:r>
              <a:rPr lang="en-US" dirty="0" smtClean="0"/>
              <a:t>Digital tools are no longer analogs for paper media.</a:t>
            </a:r>
          </a:p>
          <a:p>
            <a:pPr lvl="1"/>
            <a:r>
              <a:rPr lang="en-US" dirty="0" smtClean="0"/>
              <a:t>Content is immediate, </a:t>
            </a:r>
            <a:r>
              <a:rPr lang="en-US" dirty="0"/>
              <a:t>d</a:t>
            </a:r>
            <a:r>
              <a:rPr lang="en-US" dirty="0" smtClean="0"/>
              <a:t>ynamic, and interactive</a:t>
            </a:r>
          </a:p>
          <a:p>
            <a:pPr lvl="1"/>
            <a:r>
              <a:rPr lang="en-US" dirty="0" smtClean="0"/>
              <a:t>Information does not flow hierarchically</a:t>
            </a:r>
          </a:p>
          <a:p>
            <a:pPr lvl="1"/>
            <a:r>
              <a:rPr lang="en-US" dirty="0" smtClean="0"/>
              <a:t>Content is personal, social, and collaborative </a:t>
            </a:r>
          </a:p>
          <a:p>
            <a:r>
              <a:rPr lang="en-US" dirty="0" smtClean="0"/>
              <a:t>Proprietary devices are going </a:t>
            </a:r>
            <a:r>
              <a:rPr lang="en-US" i="1" dirty="0" smtClean="0"/>
              <a:t>away</a:t>
            </a:r>
            <a:endParaRPr lang="en-US" dirty="0" smtClean="0"/>
          </a:p>
          <a:p>
            <a:pPr lvl="1"/>
            <a:r>
              <a:rPr lang="en-US" dirty="0" smtClean="0"/>
              <a:t>Everything is a computer</a:t>
            </a:r>
          </a:p>
          <a:p>
            <a:pPr lvl="1"/>
            <a:r>
              <a:rPr lang="en-US" dirty="0" smtClean="0"/>
              <a:t>Phones are not phones</a:t>
            </a:r>
          </a:p>
          <a:p>
            <a:pPr lvl="1"/>
            <a:r>
              <a:rPr lang="en-US" dirty="0" smtClean="0"/>
              <a:t>Televisions are not televisions, and everything is a T.V.</a:t>
            </a:r>
          </a:p>
          <a:p>
            <a:r>
              <a:rPr lang="en-US" dirty="0" smtClean="0"/>
              <a:t>“Websites” are an increasingly antiquated concept</a:t>
            </a:r>
          </a:p>
        </p:txBody>
      </p:sp>
    </p:spTree>
    <p:extLst>
      <p:ext uri="{BB962C8B-B14F-4D97-AF65-F5344CB8AC3E}">
        <p14:creationId xmlns:p14="http://schemas.microsoft.com/office/powerpoint/2010/main" val="18339674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Content Providers</a:t>
            </a:r>
            <a:endParaRPr lang="en-US" dirty="0"/>
          </a:p>
        </p:txBody>
      </p:sp>
      <p:sp>
        <p:nvSpPr>
          <p:cNvPr id="3" name="Content Placeholder 2"/>
          <p:cNvSpPr>
            <a:spLocks noGrp="1"/>
          </p:cNvSpPr>
          <p:nvPr>
            <p:ph idx="1"/>
          </p:nvPr>
        </p:nvSpPr>
        <p:spPr/>
        <p:txBody>
          <a:bodyPr/>
          <a:lstStyle/>
          <a:p>
            <a:r>
              <a:rPr lang="en-US" dirty="0" smtClean="0"/>
              <a:t>It is easy to think of the following sources as “websites” – but they are more accurately “content </a:t>
            </a:r>
            <a:r>
              <a:rPr lang="en-US" dirty="0"/>
              <a:t>p</a:t>
            </a:r>
            <a:r>
              <a:rPr lang="en-US" dirty="0" smtClean="0"/>
              <a:t>roviders”</a:t>
            </a:r>
          </a:p>
          <a:p>
            <a:r>
              <a:rPr lang="en-US" dirty="0" smtClean="0"/>
              <a:t>They serve to provided dynamic, hyper-linked content that can be accessed on televisions, phones and </a:t>
            </a:r>
            <a:br>
              <a:rPr lang="en-US" dirty="0" smtClean="0"/>
            </a:br>
            <a:r>
              <a:rPr lang="en-US" dirty="0" smtClean="0"/>
              <a:t>e-readers</a:t>
            </a:r>
          </a:p>
          <a:p>
            <a:r>
              <a:rPr lang="en-US" dirty="0" smtClean="0"/>
              <a:t>Often content from multiple sources will be integrated and streamed on a single site</a:t>
            </a:r>
          </a:p>
          <a:p>
            <a:r>
              <a:rPr lang="en-US" dirty="0" smtClean="0"/>
              <a:t>Triaging the value of specific content providers is a necessary 21</a:t>
            </a:r>
            <a:r>
              <a:rPr lang="en-US" baseline="30000" dirty="0" smtClean="0"/>
              <a:t>st</a:t>
            </a:r>
            <a:r>
              <a:rPr lang="en-US" dirty="0"/>
              <a:t>-</a:t>
            </a:r>
            <a:r>
              <a:rPr lang="en-US" dirty="0" smtClean="0"/>
              <a:t>century skill for information consumers</a:t>
            </a:r>
            <a:endParaRPr lang="en-US" dirty="0"/>
          </a:p>
        </p:txBody>
      </p:sp>
    </p:spTree>
    <p:extLst>
      <p:ext uri="{BB962C8B-B14F-4D97-AF65-F5344CB8AC3E}">
        <p14:creationId xmlns:p14="http://schemas.microsoft.com/office/powerpoint/2010/main" val="26124731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Crowdsourced</a:t>
            </a:r>
            <a:r>
              <a:rPr lang="en-US" dirty="0" smtClean="0"/>
              <a:t> Information</a:t>
            </a:r>
            <a:endParaRPr lang="en-US" dirty="0"/>
          </a:p>
        </p:txBody>
      </p:sp>
      <p:sp>
        <p:nvSpPr>
          <p:cNvPr id="3" name="Content Placeholder 2"/>
          <p:cNvSpPr>
            <a:spLocks noGrp="1"/>
          </p:cNvSpPr>
          <p:nvPr>
            <p:ph idx="1"/>
          </p:nvPr>
        </p:nvSpPr>
        <p:spPr>
          <a:xfrm>
            <a:off x="457200" y="1935480"/>
            <a:ext cx="8229600" cy="4617720"/>
          </a:xfrm>
        </p:spPr>
        <p:txBody>
          <a:bodyPr>
            <a:normAutofit fontScale="92500" lnSpcReduction="10000"/>
          </a:bodyPr>
          <a:lstStyle/>
          <a:p>
            <a:r>
              <a:rPr lang="en-US" dirty="0" smtClean="0"/>
              <a:t>Millennials receive their information through news aggregators and custom search filters</a:t>
            </a:r>
          </a:p>
          <a:p>
            <a:pPr lvl="1"/>
            <a:r>
              <a:rPr lang="en-US" dirty="0" smtClean="0"/>
              <a:t>RSS Feeds</a:t>
            </a:r>
          </a:p>
          <a:p>
            <a:pPr lvl="1"/>
            <a:r>
              <a:rPr lang="en-US" dirty="0" err="1" smtClean="0"/>
              <a:t>Crowdsourced</a:t>
            </a:r>
            <a:r>
              <a:rPr lang="en-US" dirty="0" smtClean="0"/>
              <a:t> websites like </a:t>
            </a:r>
            <a:r>
              <a:rPr lang="en-US" dirty="0" err="1" smtClean="0"/>
              <a:t>Fark</a:t>
            </a:r>
            <a:r>
              <a:rPr lang="en-US" dirty="0" smtClean="0"/>
              <a:t>, </a:t>
            </a:r>
            <a:r>
              <a:rPr lang="en-US" dirty="0" err="1" smtClean="0"/>
              <a:t>Digg</a:t>
            </a:r>
            <a:r>
              <a:rPr lang="en-US" dirty="0" smtClean="0"/>
              <a:t>, and </a:t>
            </a:r>
            <a:r>
              <a:rPr lang="en-US" dirty="0" err="1" smtClean="0"/>
              <a:t>Reddit</a:t>
            </a:r>
            <a:endParaRPr lang="en-US" dirty="0"/>
          </a:p>
          <a:p>
            <a:r>
              <a:rPr lang="en-US" dirty="0" smtClean="0"/>
              <a:t>Users expect to be able to comment, interact with other readers, and influence article ranking</a:t>
            </a:r>
          </a:p>
          <a:p>
            <a:r>
              <a:rPr lang="en-US" dirty="0" smtClean="0"/>
              <a:t>Frequently integrated with Facebook and Twitter</a:t>
            </a:r>
          </a:p>
          <a:p>
            <a:r>
              <a:rPr lang="en-US" dirty="0" smtClean="0"/>
              <a:t>Easily integrated with mobile devices</a:t>
            </a:r>
          </a:p>
          <a:p>
            <a:r>
              <a:rPr lang="en-US" dirty="0" smtClean="0"/>
              <a:t>Old media sources are increasingly adopting these features, and often use feeds from popular aggregators</a:t>
            </a:r>
          </a:p>
          <a:p>
            <a:r>
              <a:rPr lang="en-US" dirty="0" smtClean="0"/>
              <a:t>Discussion forums and comment </a:t>
            </a:r>
            <a:r>
              <a:rPr lang="en-US" dirty="0"/>
              <a:t>s</a:t>
            </a:r>
            <a:r>
              <a:rPr lang="en-US" dirty="0" smtClean="0"/>
              <a:t>ections are a common source for answers to questions</a:t>
            </a:r>
            <a:endParaRPr lang="en-US" dirty="0"/>
          </a:p>
        </p:txBody>
      </p:sp>
    </p:spTree>
    <p:extLst>
      <p:ext uri="{BB962C8B-B14F-4D97-AF65-F5344CB8AC3E}">
        <p14:creationId xmlns:p14="http://schemas.microsoft.com/office/powerpoint/2010/main" val="5839982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Facebook</a:t>
            </a:r>
            <a:endParaRPr lang="en-US" dirty="0"/>
          </a:p>
        </p:txBody>
      </p:sp>
      <p:sp>
        <p:nvSpPr>
          <p:cNvPr id="3" name="Content Placeholder 2"/>
          <p:cNvSpPr>
            <a:spLocks noGrp="1"/>
          </p:cNvSpPr>
          <p:nvPr>
            <p:ph idx="1"/>
          </p:nvPr>
        </p:nvSpPr>
        <p:spPr/>
        <p:txBody>
          <a:bodyPr>
            <a:normAutofit/>
          </a:bodyPr>
          <a:lstStyle/>
          <a:p>
            <a:r>
              <a:rPr lang="en-US" dirty="0" smtClean="0"/>
              <a:t>Over 1 Billion Users as of October 2012</a:t>
            </a:r>
          </a:p>
          <a:p>
            <a:r>
              <a:rPr lang="en-US" dirty="0" smtClean="0"/>
              <a:t>86% of Millennials visit at least once a day</a:t>
            </a:r>
          </a:p>
          <a:p>
            <a:r>
              <a:rPr lang="en-US" dirty="0" smtClean="0"/>
              <a:t>Account serves as an Internet “Photo ID”</a:t>
            </a:r>
          </a:p>
          <a:p>
            <a:r>
              <a:rPr lang="en-US" dirty="0" smtClean="0"/>
              <a:t>Content centers on individual relationships – “Friends”</a:t>
            </a:r>
          </a:p>
          <a:p>
            <a:r>
              <a:rPr lang="en-US" dirty="0" smtClean="0"/>
              <a:t>Primary functions are twofold – to see what others are doing and to inform them about what the user is doing</a:t>
            </a:r>
          </a:p>
          <a:p>
            <a:r>
              <a:rPr lang="en-US" dirty="0" smtClean="0"/>
              <a:t>Extensive use of metadata to link people and places</a:t>
            </a:r>
          </a:p>
          <a:p>
            <a:r>
              <a:rPr lang="en-US" dirty="0" smtClean="0"/>
              <a:t>Also an Instant Messaging service</a:t>
            </a:r>
          </a:p>
          <a:p>
            <a:r>
              <a:rPr lang="en-US" dirty="0" smtClean="0"/>
              <a:t>Common source for sharing video and image memes</a:t>
            </a:r>
          </a:p>
        </p:txBody>
      </p:sp>
    </p:spTree>
    <p:extLst>
      <p:ext uri="{BB962C8B-B14F-4D97-AF65-F5344CB8AC3E}">
        <p14:creationId xmlns:p14="http://schemas.microsoft.com/office/powerpoint/2010/main" val="1749198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Twitter</a:t>
            </a:r>
            <a:endParaRPr lang="en-US" dirty="0"/>
          </a:p>
        </p:txBody>
      </p:sp>
      <p:sp>
        <p:nvSpPr>
          <p:cNvPr id="3" name="Content Placeholder 2"/>
          <p:cNvSpPr>
            <a:spLocks noGrp="1"/>
          </p:cNvSpPr>
          <p:nvPr>
            <p:ph idx="1"/>
          </p:nvPr>
        </p:nvSpPr>
        <p:spPr/>
        <p:txBody>
          <a:bodyPr/>
          <a:lstStyle/>
          <a:p>
            <a:r>
              <a:rPr lang="en-US" dirty="0" smtClean="0"/>
              <a:t>The Internet equivalent of a large, fast-moving party</a:t>
            </a:r>
          </a:p>
          <a:p>
            <a:r>
              <a:rPr lang="en-US" dirty="0" smtClean="0"/>
              <a:t>“Tweets” are quick, pithy conversations or links to articles, photographs, or other web content</a:t>
            </a:r>
          </a:p>
          <a:p>
            <a:r>
              <a:rPr lang="en-US" dirty="0" smtClean="0"/>
              <a:t>People jump rapidly between multiple topics</a:t>
            </a:r>
          </a:p>
          <a:p>
            <a:r>
              <a:rPr lang="en-US" dirty="0" smtClean="0"/>
              <a:t>Often used to connect celebrities and their fans</a:t>
            </a:r>
          </a:p>
          <a:p>
            <a:r>
              <a:rPr lang="en-US" dirty="0" smtClean="0"/>
              <a:t>Tweets, even from public figures, are often personal and highly informal</a:t>
            </a:r>
          </a:p>
          <a:p>
            <a:r>
              <a:rPr lang="en-US" dirty="0" smtClean="0"/>
              <a:t>Religion, politics, and other taboo </a:t>
            </a:r>
            <a:r>
              <a:rPr lang="en-US" dirty="0"/>
              <a:t>t</a:t>
            </a:r>
            <a:r>
              <a:rPr lang="en-US" dirty="0" smtClean="0"/>
              <a:t>opics are popular</a:t>
            </a:r>
          </a:p>
          <a:p>
            <a:r>
              <a:rPr lang="en-US" dirty="0" smtClean="0"/>
              <a:t>Originally for mobile devices, now widely-integrated</a:t>
            </a:r>
          </a:p>
        </p:txBody>
      </p:sp>
    </p:spTree>
    <p:extLst>
      <p:ext uri="{BB962C8B-B14F-4D97-AF65-F5344CB8AC3E}">
        <p14:creationId xmlns:p14="http://schemas.microsoft.com/office/powerpoint/2010/main" val="42242242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Instagram</a:t>
            </a:r>
            <a:endParaRPr lang="en-US" dirty="0"/>
          </a:p>
        </p:txBody>
      </p:sp>
      <p:sp>
        <p:nvSpPr>
          <p:cNvPr id="3" name="Content Placeholder 2"/>
          <p:cNvSpPr>
            <a:spLocks noGrp="1"/>
          </p:cNvSpPr>
          <p:nvPr>
            <p:ph idx="1"/>
          </p:nvPr>
        </p:nvSpPr>
        <p:spPr/>
        <p:txBody>
          <a:bodyPr/>
          <a:lstStyle/>
          <a:p>
            <a:r>
              <a:rPr lang="en-US" dirty="0" smtClean="0"/>
              <a:t>Photo editing and sharing website</a:t>
            </a:r>
          </a:p>
          <a:p>
            <a:r>
              <a:rPr lang="en-US" dirty="0" smtClean="0"/>
              <a:t>Images are passed through color and blur filters to look like color snapshots from the 1960’s</a:t>
            </a:r>
          </a:p>
          <a:p>
            <a:r>
              <a:rPr lang="en-US" dirty="0" smtClean="0"/>
              <a:t>Owned by Facebook</a:t>
            </a:r>
          </a:p>
          <a:p>
            <a:r>
              <a:rPr lang="en-US" dirty="0" smtClean="0"/>
              <a:t>Integrated with other content providers, including Twitter</a:t>
            </a:r>
          </a:p>
          <a:p>
            <a:r>
              <a:rPr lang="en-US" dirty="0" smtClean="0"/>
              <a:t>Frequently used to make inane, everyday moments seem interesting or artistic</a:t>
            </a:r>
          </a:p>
          <a:p>
            <a:r>
              <a:rPr lang="en-US" dirty="0" smtClean="0"/>
              <a:t>Enormously popular, but possibly a fad</a:t>
            </a:r>
            <a:endParaRPr lang="en-US" dirty="0"/>
          </a:p>
        </p:txBody>
      </p:sp>
    </p:spTree>
    <p:extLst>
      <p:ext uri="{BB962C8B-B14F-4D97-AF65-F5344CB8AC3E}">
        <p14:creationId xmlns:p14="http://schemas.microsoft.com/office/powerpoint/2010/main" val="13402765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Pinterest</a:t>
            </a:r>
            <a:endParaRPr lang="en-US" dirty="0"/>
          </a:p>
        </p:txBody>
      </p:sp>
      <p:sp>
        <p:nvSpPr>
          <p:cNvPr id="3" name="Content Placeholder 2"/>
          <p:cNvSpPr>
            <a:spLocks noGrp="1"/>
          </p:cNvSpPr>
          <p:nvPr>
            <p:ph idx="1"/>
          </p:nvPr>
        </p:nvSpPr>
        <p:spPr/>
        <p:txBody>
          <a:bodyPr>
            <a:normAutofit lnSpcReduction="10000"/>
          </a:bodyPr>
          <a:lstStyle/>
          <a:p>
            <a:r>
              <a:rPr lang="en-US" dirty="0" smtClean="0"/>
              <a:t>A visual tool for organizing ideas</a:t>
            </a:r>
          </a:p>
          <a:p>
            <a:r>
              <a:rPr lang="en-US" dirty="0" smtClean="0"/>
              <a:t>Functions like a virtual corkboard on which someone might pin photographs and articles</a:t>
            </a:r>
          </a:p>
          <a:p>
            <a:r>
              <a:rPr lang="en-US" dirty="0" smtClean="0"/>
              <a:t>Originally targeted at stay-at-home parents who wanted to share recipes and craft ideas</a:t>
            </a:r>
          </a:p>
          <a:p>
            <a:r>
              <a:rPr lang="en-US" dirty="0" smtClean="0"/>
              <a:t>Now used for a wide variety of content</a:t>
            </a:r>
          </a:p>
          <a:p>
            <a:r>
              <a:rPr lang="en-US" dirty="0" smtClean="0"/>
              <a:t>Integrated with Facebook and Twitter</a:t>
            </a:r>
          </a:p>
          <a:p>
            <a:r>
              <a:rPr lang="en-US" dirty="0" smtClean="0"/>
              <a:t>Content is grouped into </a:t>
            </a:r>
            <a:r>
              <a:rPr lang="en-US" dirty="0"/>
              <a:t>b</a:t>
            </a:r>
            <a:r>
              <a:rPr lang="en-US" dirty="0" smtClean="0"/>
              <a:t>oards, some of which have millions of subscribers</a:t>
            </a:r>
          </a:p>
          <a:p>
            <a:r>
              <a:rPr lang="en-US" dirty="0" err="1" smtClean="0"/>
              <a:t>Tumblr</a:t>
            </a:r>
            <a:r>
              <a:rPr lang="en-US" dirty="0" smtClean="0"/>
              <a:t> fills a similar niche, but for images only</a:t>
            </a:r>
            <a:endParaRPr lang="en-US" dirty="0"/>
          </a:p>
        </p:txBody>
      </p:sp>
    </p:spTree>
    <p:extLst>
      <p:ext uri="{BB962C8B-B14F-4D97-AF65-F5344CB8AC3E}">
        <p14:creationId xmlns:p14="http://schemas.microsoft.com/office/powerpoint/2010/main" val="10297819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Quizlets</a:t>
            </a:r>
            <a:endParaRPr lang="en-US" dirty="0"/>
          </a:p>
        </p:txBody>
      </p:sp>
      <p:sp>
        <p:nvSpPr>
          <p:cNvPr id="3" name="Content Placeholder 2"/>
          <p:cNvSpPr>
            <a:spLocks noGrp="1"/>
          </p:cNvSpPr>
          <p:nvPr>
            <p:ph idx="1"/>
          </p:nvPr>
        </p:nvSpPr>
        <p:spPr/>
        <p:txBody>
          <a:bodyPr/>
          <a:lstStyle/>
          <a:p>
            <a:r>
              <a:rPr lang="en-US" dirty="0" smtClean="0"/>
              <a:t>Virtual index </a:t>
            </a:r>
            <a:r>
              <a:rPr lang="en-US" dirty="0"/>
              <a:t>c</a:t>
            </a:r>
            <a:r>
              <a:rPr lang="en-US" dirty="0" smtClean="0"/>
              <a:t>ards</a:t>
            </a:r>
          </a:p>
          <a:p>
            <a:r>
              <a:rPr lang="en-US" dirty="0" smtClean="0"/>
              <a:t>Frequently used collaboratively by students for test preparation</a:t>
            </a:r>
          </a:p>
          <a:p>
            <a:r>
              <a:rPr lang="en-US" dirty="0" smtClean="0"/>
              <a:t>Multiple ways for students to test themselves and identify weak spots</a:t>
            </a:r>
          </a:p>
          <a:p>
            <a:r>
              <a:rPr lang="en-US" dirty="0" smtClean="0"/>
              <a:t>Often peer-initiated and peer-corrected</a:t>
            </a:r>
          </a:p>
          <a:p>
            <a:r>
              <a:rPr lang="en-US" dirty="0" smtClean="0"/>
              <a:t>Facebook integration</a:t>
            </a:r>
          </a:p>
          <a:p>
            <a:pPr lvl="1"/>
            <a:r>
              <a:rPr lang="en-US" dirty="0" smtClean="0"/>
              <a:t>Generally announcements of – and requests for – </a:t>
            </a:r>
            <a:r>
              <a:rPr lang="en-US" dirty="0" err="1" smtClean="0"/>
              <a:t>Quizlets</a:t>
            </a:r>
            <a:r>
              <a:rPr lang="en-US" dirty="0" smtClean="0"/>
              <a:t> are made on Facebook</a:t>
            </a:r>
            <a:endParaRPr lang="en-US" dirty="0"/>
          </a:p>
        </p:txBody>
      </p:sp>
    </p:spTree>
    <p:extLst>
      <p:ext uri="{BB962C8B-B14F-4D97-AF65-F5344CB8AC3E}">
        <p14:creationId xmlns:p14="http://schemas.microsoft.com/office/powerpoint/2010/main" val="42573322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Quizlet.png"/>
          <p:cNvPicPr>
            <a:picLocks noChangeAspect="1"/>
          </p:cNvPicPr>
          <p:nvPr/>
        </p:nvPicPr>
        <p:blipFill rotWithShape="1">
          <a:blip r:embed="rId2"/>
          <a:srcRect b="6666"/>
          <a:stretch/>
        </p:blipFill>
        <p:spPr>
          <a:xfrm>
            <a:off x="1523999" y="304800"/>
            <a:ext cx="6162675" cy="6400800"/>
          </a:xfrm>
          <a:prstGeom prst="rect">
            <a:avLst/>
          </a:prstGeom>
        </p:spPr>
      </p:pic>
    </p:spTree>
    <p:extLst>
      <p:ext uri="{BB962C8B-B14F-4D97-AF65-F5344CB8AC3E}">
        <p14:creationId xmlns:p14="http://schemas.microsoft.com/office/powerpoint/2010/main" val="9090647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Wikipedia</a:t>
            </a:r>
            <a:endParaRPr lang="en-US" dirty="0"/>
          </a:p>
        </p:txBody>
      </p:sp>
      <p:sp>
        <p:nvSpPr>
          <p:cNvPr id="3" name="Content Placeholder 2"/>
          <p:cNvSpPr>
            <a:spLocks noGrp="1"/>
          </p:cNvSpPr>
          <p:nvPr>
            <p:ph idx="1"/>
          </p:nvPr>
        </p:nvSpPr>
        <p:spPr/>
        <p:txBody>
          <a:bodyPr/>
          <a:lstStyle/>
          <a:p>
            <a:r>
              <a:rPr lang="en-US" dirty="0" smtClean="0"/>
              <a:t>Consistently in the top 5 most-accessed Internet sites, behind only Google, Facebook, YouTube, and Yahoo</a:t>
            </a:r>
          </a:p>
          <a:p>
            <a:r>
              <a:rPr lang="en-US" dirty="0" smtClean="0"/>
              <a:t>Content is “open-source” – it can be edited and reproduced by anyone (</a:t>
            </a:r>
            <a:r>
              <a:rPr lang="en-US" dirty="0" err="1" smtClean="0"/>
              <a:t>crowdsourced</a:t>
            </a:r>
            <a:r>
              <a:rPr lang="en-US" dirty="0" smtClean="0"/>
              <a:t> information)</a:t>
            </a:r>
          </a:p>
          <a:p>
            <a:pPr lvl="1"/>
            <a:r>
              <a:rPr lang="en-US" dirty="0"/>
              <a:t> </a:t>
            </a:r>
            <a:r>
              <a:rPr lang="en-US" dirty="0" smtClean="0"/>
              <a:t>A hierarchy of volunteers enforce quality standards</a:t>
            </a:r>
          </a:p>
          <a:p>
            <a:r>
              <a:rPr lang="en-US" dirty="0" smtClean="0"/>
              <a:t>Content is increasingly integrated into other software and hardware products (e.g. Kindle)</a:t>
            </a:r>
          </a:p>
          <a:p>
            <a:r>
              <a:rPr lang="en-US" dirty="0" smtClean="0"/>
              <a:t>Not accepted as an academic source, but widely used at all academic levels  to provide initial guidance for research and an overview of the relevant topics</a:t>
            </a:r>
          </a:p>
        </p:txBody>
      </p:sp>
    </p:spTree>
    <p:extLst>
      <p:ext uri="{BB962C8B-B14F-4D97-AF65-F5344CB8AC3E}">
        <p14:creationId xmlns:p14="http://schemas.microsoft.com/office/powerpoint/2010/main" val="27409123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Dangers of Technology</a:t>
            </a:r>
            <a:endParaRPr lang="en-US" dirty="0"/>
          </a:p>
        </p:txBody>
      </p:sp>
      <p:sp>
        <p:nvSpPr>
          <p:cNvPr id="3" name="Content Placeholder 2"/>
          <p:cNvSpPr>
            <a:spLocks noGrp="1"/>
          </p:cNvSpPr>
          <p:nvPr>
            <p:ph idx="1"/>
          </p:nvPr>
        </p:nvSpPr>
        <p:spPr>
          <a:xfrm>
            <a:off x="457200" y="2286000"/>
            <a:ext cx="8229600" cy="3657600"/>
          </a:xfrm>
        </p:spPr>
        <p:txBody>
          <a:bodyPr/>
          <a:lstStyle/>
          <a:p>
            <a:r>
              <a:rPr lang="en-US" dirty="0" smtClean="0"/>
              <a:t>“…</a:t>
            </a:r>
            <a:r>
              <a:rPr lang="en-US" dirty="0"/>
              <a:t> you will give your </a:t>
            </a:r>
            <a:r>
              <a:rPr lang="en-US" dirty="0" smtClean="0"/>
              <a:t>students not </a:t>
            </a:r>
            <a:r>
              <a:rPr lang="en-US" dirty="0"/>
              <a:t>truth but only the semblance of truth: they will be hearers of many things and will have learned nothing; they will appear to be omniscient and will generally know nothing: they will be tiresome company, having the show of wisdom without the reality</a:t>
            </a:r>
            <a:r>
              <a:rPr lang="en-US" dirty="0" smtClean="0"/>
              <a:t>.”</a:t>
            </a:r>
          </a:p>
          <a:p>
            <a:endParaRPr lang="en-US" dirty="0"/>
          </a:p>
          <a:p>
            <a:pPr marL="0" indent="0">
              <a:buNone/>
            </a:pPr>
            <a:r>
              <a:rPr lang="en-US" dirty="0" smtClean="0">
                <a:solidFill>
                  <a:srgbClr val="FF0000"/>
                </a:solidFill>
              </a:rPr>
              <a:t>   </a:t>
            </a:r>
            <a:endParaRPr lang="en-US" dirty="0" smtClean="0"/>
          </a:p>
        </p:txBody>
      </p:sp>
      <p:sp>
        <p:nvSpPr>
          <p:cNvPr id="4" name="TextBox 3"/>
          <p:cNvSpPr txBox="1"/>
          <p:nvPr/>
        </p:nvSpPr>
        <p:spPr>
          <a:xfrm>
            <a:off x="1371600" y="5181600"/>
            <a:ext cx="7391400" cy="461665"/>
          </a:xfrm>
          <a:prstGeom prst="rect">
            <a:avLst/>
          </a:prstGeom>
          <a:noFill/>
        </p:spPr>
        <p:txBody>
          <a:bodyPr wrap="square" rtlCol="0">
            <a:spAutoFit/>
          </a:bodyPr>
          <a:lstStyle/>
          <a:p>
            <a:r>
              <a:rPr lang="en-US" sz="2400" dirty="0">
                <a:solidFill>
                  <a:srgbClr val="FF0000"/>
                </a:solidFill>
              </a:rPr>
              <a:t>- Socrates, in Plato’s </a:t>
            </a:r>
            <a:r>
              <a:rPr lang="en-US" sz="2400" i="1" dirty="0">
                <a:solidFill>
                  <a:srgbClr val="FF0000"/>
                </a:solidFill>
              </a:rPr>
              <a:t>Phaedrus</a:t>
            </a:r>
            <a:r>
              <a:rPr lang="en-US" sz="2400" dirty="0">
                <a:solidFill>
                  <a:srgbClr val="FF0000"/>
                </a:solidFill>
              </a:rPr>
              <a:t>, speaking about writing</a:t>
            </a:r>
            <a:endParaRPr lang="en-US" sz="2400" dirty="0"/>
          </a:p>
        </p:txBody>
      </p:sp>
    </p:spTree>
    <p:extLst>
      <p:ext uri="{BB962C8B-B14F-4D97-AF65-F5344CB8AC3E}">
        <p14:creationId xmlns:p14="http://schemas.microsoft.com/office/powerpoint/2010/main" val="365439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Spark Notes</a:t>
            </a:r>
            <a:endParaRPr lang="en-US" dirty="0"/>
          </a:p>
        </p:txBody>
      </p:sp>
      <p:sp>
        <p:nvSpPr>
          <p:cNvPr id="3" name="Content Placeholder 2"/>
          <p:cNvSpPr>
            <a:spLocks noGrp="1"/>
          </p:cNvSpPr>
          <p:nvPr>
            <p:ph idx="1"/>
          </p:nvPr>
        </p:nvSpPr>
        <p:spPr/>
        <p:txBody>
          <a:bodyPr/>
          <a:lstStyle/>
          <a:p>
            <a:r>
              <a:rPr lang="en-US" dirty="0" smtClean="0"/>
              <a:t>Cliff’s Notes for the Internet Generation</a:t>
            </a:r>
          </a:p>
          <a:p>
            <a:r>
              <a:rPr lang="en-US" dirty="0" smtClean="0"/>
              <a:t>Content includes traditional outlines and summaries along with live action and animated videos</a:t>
            </a:r>
          </a:p>
          <a:p>
            <a:pPr lvl="1"/>
            <a:r>
              <a:rPr lang="en-US" dirty="0" smtClean="0"/>
              <a:t>Focus on Literature, but </a:t>
            </a:r>
            <a:r>
              <a:rPr lang="en-US" dirty="0"/>
              <a:t>o</a:t>
            </a:r>
            <a:r>
              <a:rPr lang="en-US" dirty="0" smtClean="0"/>
              <a:t>ther </a:t>
            </a:r>
            <a:r>
              <a:rPr lang="en-US" dirty="0"/>
              <a:t>s</a:t>
            </a:r>
            <a:r>
              <a:rPr lang="en-US" dirty="0" smtClean="0"/>
              <a:t>ubjects as well</a:t>
            </a:r>
          </a:p>
          <a:p>
            <a:pPr lvl="1"/>
            <a:r>
              <a:rPr lang="en-US" dirty="0" smtClean="0"/>
              <a:t>“Translations” of Shakespeare </a:t>
            </a:r>
          </a:p>
          <a:p>
            <a:pPr lvl="1"/>
            <a:r>
              <a:rPr lang="en-US" dirty="0" smtClean="0"/>
              <a:t>Writing and grammar </a:t>
            </a:r>
            <a:r>
              <a:rPr lang="en-US" dirty="0"/>
              <a:t>g</a:t>
            </a:r>
            <a:r>
              <a:rPr lang="en-US" dirty="0" smtClean="0"/>
              <a:t>uides</a:t>
            </a:r>
          </a:p>
          <a:p>
            <a:r>
              <a:rPr lang="en-US" dirty="0" smtClean="0"/>
              <a:t>Written by “top students or recent graduates”</a:t>
            </a:r>
          </a:p>
          <a:p>
            <a:r>
              <a:rPr lang="en-US" dirty="0" smtClean="0"/>
              <a:t>Available in print and mobile formats as well</a:t>
            </a:r>
          </a:p>
        </p:txBody>
      </p:sp>
    </p:spTree>
    <p:extLst>
      <p:ext uri="{BB962C8B-B14F-4D97-AF65-F5344CB8AC3E}">
        <p14:creationId xmlns:p14="http://schemas.microsoft.com/office/powerpoint/2010/main" val="28957421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Skype</a:t>
            </a:r>
            <a:endParaRPr lang="en-US" dirty="0"/>
          </a:p>
        </p:txBody>
      </p:sp>
      <p:sp>
        <p:nvSpPr>
          <p:cNvPr id="3" name="Content Placeholder 2"/>
          <p:cNvSpPr>
            <a:spLocks noGrp="1"/>
          </p:cNvSpPr>
          <p:nvPr>
            <p:ph idx="1"/>
          </p:nvPr>
        </p:nvSpPr>
        <p:spPr/>
        <p:txBody>
          <a:bodyPr/>
          <a:lstStyle/>
          <a:p>
            <a:r>
              <a:rPr lang="en-US" dirty="0" smtClean="0"/>
              <a:t>Dedicated communication platform</a:t>
            </a:r>
          </a:p>
          <a:p>
            <a:r>
              <a:rPr lang="en-US" dirty="0" smtClean="0"/>
              <a:t>Works on a variety of devices</a:t>
            </a:r>
          </a:p>
          <a:p>
            <a:r>
              <a:rPr lang="en-US" dirty="0" smtClean="0"/>
              <a:t>Primary uses:</a:t>
            </a:r>
          </a:p>
          <a:p>
            <a:pPr lvl="1"/>
            <a:r>
              <a:rPr lang="en-US" dirty="0" smtClean="0"/>
              <a:t>Instant messaging</a:t>
            </a:r>
          </a:p>
          <a:p>
            <a:pPr lvl="1"/>
            <a:r>
              <a:rPr lang="en-US" dirty="0" smtClean="0"/>
              <a:t>Longer, ongoing </a:t>
            </a:r>
            <a:r>
              <a:rPr lang="en-US" dirty="0"/>
              <a:t>t</a:t>
            </a:r>
            <a:r>
              <a:rPr lang="en-US" dirty="0" smtClean="0"/>
              <a:t>ext </a:t>
            </a:r>
            <a:r>
              <a:rPr lang="en-US" dirty="0"/>
              <a:t>c</a:t>
            </a:r>
            <a:r>
              <a:rPr lang="en-US" dirty="0" smtClean="0"/>
              <a:t>onversations</a:t>
            </a:r>
          </a:p>
          <a:p>
            <a:pPr lvl="1"/>
            <a:r>
              <a:rPr lang="en-US" dirty="0" smtClean="0"/>
              <a:t>Collaborative group </a:t>
            </a:r>
            <a:r>
              <a:rPr lang="en-US" dirty="0"/>
              <a:t>c</a:t>
            </a:r>
            <a:r>
              <a:rPr lang="en-US" dirty="0" smtClean="0"/>
              <a:t>onversations</a:t>
            </a:r>
          </a:p>
          <a:p>
            <a:pPr lvl="1"/>
            <a:r>
              <a:rPr lang="en-US" dirty="0" smtClean="0"/>
              <a:t>Video conferencing</a:t>
            </a:r>
          </a:p>
          <a:p>
            <a:r>
              <a:rPr lang="en-US" dirty="0" smtClean="0"/>
              <a:t>Some students will keep Skype open at all times</a:t>
            </a:r>
          </a:p>
          <a:p>
            <a:r>
              <a:rPr lang="en-US" dirty="0" smtClean="0"/>
              <a:t>Serves multiple functions, socially and academically</a:t>
            </a:r>
            <a:endParaRPr lang="en-US" dirty="0"/>
          </a:p>
        </p:txBody>
      </p:sp>
    </p:spTree>
    <p:extLst>
      <p:ext uri="{BB962C8B-B14F-4D97-AF65-F5344CB8AC3E}">
        <p14:creationId xmlns:p14="http://schemas.microsoft.com/office/powerpoint/2010/main" val="40908205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Google Apps</a:t>
            </a:r>
            <a:endParaRPr lang="en-US" dirty="0"/>
          </a:p>
        </p:txBody>
      </p:sp>
      <p:sp>
        <p:nvSpPr>
          <p:cNvPr id="3" name="Content Placeholder 2"/>
          <p:cNvSpPr>
            <a:spLocks noGrp="1"/>
          </p:cNvSpPr>
          <p:nvPr>
            <p:ph idx="1"/>
          </p:nvPr>
        </p:nvSpPr>
        <p:spPr/>
        <p:txBody>
          <a:bodyPr/>
          <a:lstStyle/>
          <a:p>
            <a:r>
              <a:rPr lang="en-US" dirty="0" smtClean="0"/>
              <a:t>Multitude of uses beyond search engines</a:t>
            </a:r>
          </a:p>
          <a:p>
            <a:r>
              <a:rPr lang="en-US" dirty="0" smtClean="0"/>
              <a:t>Robust, free e-mail</a:t>
            </a:r>
          </a:p>
          <a:p>
            <a:r>
              <a:rPr lang="en-US" dirty="0" smtClean="0"/>
              <a:t>Multi-platform </a:t>
            </a:r>
            <a:r>
              <a:rPr lang="en-US" dirty="0"/>
              <a:t>C</a:t>
            </a:r>
            <a:r>
              <a:rPr lang="en-US" dirty="0" smtClean="0"/>
              <a:t>alendar</a:t>
            </a:r>
          </a:p>
          <a:p>
            <a:r>
              <a:rPr lang="en-US" dirty="0" smtClean="0"/>
              <a:t>Google Docs allows free content creation and collaboration</a:t>
            </a:r>
          </a:p>
          <a:p>
            <a:r>
              <a:rPr lang="en-US" dirty="0" smtClean="0"/>
              <a:t>Blogger - easy creation of web content</a:t>
            </a:r>
          </a:p>
          <a:p>
            <a:r>
              <a:rPr lang="en-US" dirty="0" smtClean="0"/>
              <a:t>YouTube</a:t>
            </a:r>
          </a:p>
          <a:p>
            <a:r>
              <a:rPr lang="en-US" dirty="0" smtClean="0"/>
              <a:t>RSS Reader</a:t>
            </a:r>
          </a:p>
          <a:p>
            <a:r>
              <a:rPr lang="en-US" dirty="0" smtClean="0"/>
              <a:t>Google+ - social networking</a:t>
            </a:r>
          </a:p>
        </p:txBody>
      </p:sp>
    </p:spTree>
    <p:extLst>
      <p:ext uri="{BB962C8B-B14F-4D97-AF65-F5344CB8AC3E}">
        <p14:creationId xmlns:p14="http://schemas.microsoft.com/office/powerpoint/2010/main" val="773732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Multimedia Content Providers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Major Providers:</a:t>
            </a:r>
          </a:p>
          <a:p>
            <a:pPr lvl="1"/>
            <a:r>
              <a:rPr lang="en-US" dirty="0" err="1"/>
              <a:t>Hulu</a:t>
            </a:r>
            <a:endParaRPr lang="en-US" dirty="0"/>
          </a:p>
          <a:p>
            <a:pPr lvl="1"/>
            <a:r>
              <a:rPr lang="en-US" dirty="0"/>
              <a:t>Netflix</a:t>
            </a:r>
          </a:p>
          <a:p>
            <a:pPr lvl="1"/>
            <a:r>
              <a:rPr lang="en-US" dirty="0"/>
              <a:t>YouTube</a:t>
            </a:r>
          </a:p>
          <a:p>
            <a:pPr lvl="1"/>
            <a:r>
              <a:rPr lang="en-US" dirty="0" err="1"/>
              <a:t>Vudu</a:t>
            </a:r>
            <a:r>
              <a:rPr lang="en-US" dirty="0" smtClean="0"/>
              <a:t/>
            </a:r>
            <a:br>
              <a:rPr lang="en-US" dirty="0" smtClean="0"/>
            </a:br>
            <a:endParaRPr lang="en-US" dirty="0"/>
          </a:p>
          <a:p>
            <a:r>
              <a:rPr lang="en-US" dirty="0" smtClean="0"/>
              <a:t>Serialized, </a:t>
            </a:r>
            <a:r>
              <a:rPr lang="en-US" dirty="0" smtClean="0"/>
              <a:t>network </a:t>
            </a:r>
            <a:r>
              <a:rPr lang="en-US" dirty="0" smtClean="0"/>
              <a:t>programming is still popular, but is not the only kind of video entertainment students follow – and it is rarely watched on a television</a:t>
            </a:r>
          </a:p>
          <a:p>
            <a:r>
              <a:rPr lang="en-US" dirty="0" smtClean="0"/>
              <a:t>Podcasts, short films, and a variety of sub-genres introduced by YouTube are all popular</a:t>
            </a:r>
          </a:p>
          <a:p>
            <a:r>
              <a:rPr lang="en-US" dirty="0" smtClean="0"/>
              <a:t>Music likewise is almost exclusively distributed online</a:t>
            </a:r>
          </a:p>
          <a:p>
            <a:r>
              <a:rPr lang="en-US" dirty="0" smtClean="0"/>
              <a:t>“Radio” stations are actually </a:t>
            </a:r>
            <a:r>
              <a:rPr lang="en-US" dirty="0" err="1" smtClean="0"/>
              <a:t>crowdsourced</a:t>
            </a:r>
            <a:r>
              <a:rPr lang="en-US" dirty="0" smtClean="0"/>
              <a:t> aggregators</a:t>
            </a:r>
          </a:p>
        </p:txBody>
      </p:sp>
    </p:spTree>
    <p:extLst>
      <p:ext uri="{BB962C8B-B14F-4D97-AF65-F5344CB8AC3E}">
        <p14:creationId xmlns:p14="http://schemas.microsoft.com/office/powerpoint/2010/main" val="4495625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Khan Academy</a:t>
            </a:r>
            <a:endParaRPr lang="en-US" dirty="0"/>
          </a:p>
        </p:txBody>
      </p:sp>
      <p:sp>
        <p:nvSpPr>
          <p:cNvPr id="3" name="Content Placeholder 2"/>
          <p:cNvSpPr>
            <a:spLocks noGrp="1"/>
          </p:cNvSpPr>
          <p:nvPr>
            <p:ph idx="1"/>
          </p:nvPr>
        </p:nvSpPr>
        <p:spPr/>
        <p:txBody>
          <a:bodyPr/>
          <a:lstStyle/>
          <a:p>
            <a:r>
              <a:rPr lang="en-US" dirty="0" smtClean="0"/>
              <a:t>A mixture of traditional pedagogy with interactive methodologies and modern game achievements</a:t>
            </a:r>
          </a:p>
          <a:p>
            <a:r>
              <a:rPr lang="en-US" dirty="0" smtClean="0"/>
              <a:t>Students can watch videos for instruction, and then complete a wide variety of structured exercises that adapt to their abilities</a:t>
            </a:r>
          </a:p>
          <a:p>
            <a:r>
              <a:rPr lang="en-US" dirty="0" smtClean="0"/>
              <a:t>Progress, variety, and persistence are all rewarded with an enormous range of “achievements” that are incremented like those in a computer or console game</a:t>
            </a:r>
          </a:p>
          <a:p>
            <a:r>
              <a:rPr lang="en-US" dirty="0" smtClean="0"/>
              <a:t>Emphasis on math and science, but significant content for the humanities as well</a:t>
            </a:r>
          </a:p>
          <a:p>
            <a:endParaRPr lang="en-US" dirty="0"/>
          </a:p>
        </p:txBody>
      </p:sp>
    </p:spTree>
    <p:extLst>
      <p:ext uri="{BB962C8B-B14F-4D97-AF65-F5344CB8AC3E}">
        <p14:creationId xmlns:p14="http://schemas.microsoft.com/office/powerpoint/2010/main" val="14481624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762000"/>
          </a:xfrm>
        </p:spPr>
        <p:txBody>
          <a:bodyPr>
            <a:normAutofit fontScale="90000"/>
          </a:bodyPr>
          <a:lstStyle/>
          <a:p>
            <a:pPr algn="ctr"/>
            <a:r>
              <a:rPr lang="en-US" dirty="0" smtClean="0"/>
              <a:t>Khan Academy</a:t>
            </a:r>
            <a:endParaRPr lang="en-US" dirty="0"/>
          </a:p>
        </p:txBody>
      </p:sp>
      <p:pic>
        <p:nvPicPr>
          <p:cNvPr id="9" name="Content Placeholder 8" descr="Screen Shot 2012-10-15 at 2.10.47 PM.png"/>
          <p:cNvPicPr>
            <a:picLocks noGrp="1" noChangeAspect="1"/>
          </p:cNvPicPr>
          <p:nvPr>
            <p:ph idx="1"/>
          </p:nvPr>
        </p:nvPicPr>
        <p:blipFill>
          <a:blip r:embed="rId3"/>
          <a:srcRect l="10013" t="7986" r="17417"/>
          <a:stretch>
            <a:fillRect/>
          </a:stretch>
        </p:blipFill>
        <p:spPr>
          <a:xfrm>
            <a:off x="2063264" y="1315676"/>
            <a:ext cx="5029200" cy="5439748"/>
          </a:xfrm>
        </p:spPr>
      </p:pic>
    </p:spTree>
    <p:extLst>
      <p:ext uri="{BB962C8B-B14F-4D97-AF65-F5344CB8AC3E}">
        <p14:creationId xmlns:p14="http://schemas.microsoft.com/office/powerpoint/2010/main" val="28073730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Playing Games</a:t>
            </a:r>
            <a:endParaRPr lang="en-US" dirty="0"/>
          </a:p>
        </p:txBody>
      </p:sp>
      <p:sp>
        <p:nvSpPr>
          <p:cNvPr id="3" name="Content Placeholder 2"/>
          <p:cNvSpPr>
            <a:spLocks noGrp="1"/>
          </p:cNvSpPr>
          <p:nvPr>
            <p:ph idx="1"/>
          </p:nvPr>
        </p:nvSpPr>
        <p:spPr/>
        <p:txBody>
          <a:bodyPr/>
          <a:lstStyle/>
          <a:p>
            <a:r>
              <a:rPr lang="en-US" dirty="0" smtClean="0"/>
              <a:t>“We must play the game of learning, not the game of school.” – Elliott Galloway</a:t>
            </a:r>
          </a:p>
          <a:p>
            <a:r>
              <a:rPr lang="en-US" dirty="0" smtClean="0"/>
              <a:t>Electronic entertainment serves two functions:</a:t>
            </a:r>
          </a:p>
          <a:p>
            <a:pPr lvl="1"/>
            <a:r>
              <a:rPr lang="en-US" dirty="0" smtClean="0"/>
              <a:t>Telling a story</a:t>
            </a:r>
          </a:p>
          <a:p>
            <a:pPr lvl="1"/>
            <a:r>
              <a:rPr lang="en-US" dirty="0" smtClean="0"/>
              <a:t>Solving problems (either alone or collaboratively)</a:t>
            </a:r>
          </a:p>
          <a:p>
            <a:r>
              <a:rPr lang="en-US" dirty="0" smtClean="0"/>
              <a:t>Most modern games, with budgets and revenues larger than blockbuster movies, offer complex challenges in sophisticated environments with astonishing detail</a:t>
            </a:r>
          </a:p>
          <a:p>
            <a:r>
              <a:rPr lang="en-US" dirty="0" smtClean="0"/>
              <a:t>Games reward progress at carefully-calculated increments to encourage further play</a:t>
            </a:r>
            <a:endParaRPr lang="en-US" dirty="0"/>
          </a:p>
        </p:txBody>
      </p:sp>
    </p:spTree>
    <p:extLst>
      <p:ext uri="{BB962C8B-B14F-4D97-AF65-F5344CB8AC3E}">
        <p14:creationId xmlns:p14="http://schemas.microsoft.com/office/powerpoint/2010/main" val="13642274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 Student in His Classroom</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45709" y="1935163"/>
            <a:ext cx="5852582" cy="4389437"/>
          </a:xfrm>
        </p:spPr>
      </p:pic>
    </p:spTree>
    <p:extLst>
      <p:ext uri="{BB962C8B-B14F-4D97-AF65-F5344CB8AC3E}">
        <p14:creationId xmlns:p14="http://schemas.microsoft.com/office/powerpoint/2010/main" val="12014942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 Video-Game Curriculum</a:t>
            </a:r>
            <a:endParaRPr lang="en-US" dirty="0"/>
          </a:p>
        </p:txBody>
      </p:sp>
      <p:sp>
        <p:nvSpPr>
          <p:cNvPr id="3" name="Content Placeholder 2"/>
          <p:cNvSpPr>
            <a:spLocks noGrp="1"/>
          </p:cNvSpPr>
          <p:nvPr>
            <p:ph idx="1"/>
          </p:nvPr>
        </p:nvSpPr>
        <p:spPr/>
        <p:txBody>
          <a:bodyPr>
            <a:normAutofit/>
          </a:bodyPr>
          <a:lstStyle/>
          <a:p>
            <a:r>
              <a:rPr lang="en-US" b="1" dirty="0" smtClean="0"/>
              <a:t>Typing</a:t>
            </a:r>
            <a:r>
              <a:rPr lang="en-US" dirty="0" smtClean="0"/>
              <a:t> – It’s still the primary way to communicate</a:t>
            </a:r>
          </a:p>
          <a:p>
            <a:r>
              <a:rPr lang="en-US" b="1" dirty="0" smtClean="0"/>
              <a:t>Internet Research </a:t>
            </a:r>
            <a:r>
              <a:rPr lang="en-US" dirty="0" smtClean="0"/>
              <a:t>– Guides, forums, and hints</a:t>
            </a:r>
          </a:p>
          <a:p>
            <a:r>
              <a:rPr lang="en-US" b="1" dirty="0"/>
              <a:t>Math</a:t>
            </a:r>
            <a:r>
              <a:rPr lang="en-US" dirty="0"/>
              <a:t> – Statistics figure prominently in many games</a:t>
            </a:r>
          </a:p>
          <a:p>
            <a:r>
              <a:rPr lang="en-US" b="1" dirty="0" smtClean="0"/>
              <a:t>Economics</a:t>
            </a:r>
            <a:r>
              <a:rPr lang="en-US" dirty="0" smtClean="0"/>
              <a:t> – Many games have dynamic economies</a:t>
            </a:r>
          </a:p>
          <a:p>
            <a:r>
              <a:rPr lang="en-US" b="1" dirty="0" smtClean="0"/>
              <a:t>Resource Management </a:t>
            </a:r>
            <a:r>
              <a:rPr lang="en-US" dirty="0" smtClean="0"/>
              <a:t>– Essential in most games</a:t>
            </a:r>
          </a:p>
          <a:p>
            <a:r>
              <a:rPr lang="en-US" b="1" dirty="0" smtClean="0"/>
              <a:t>Cognitive Mapping </a:t>
            </a:r>
            <a:r>
              <a:rPr lang="en-US" dirty="0" smtClean="0"/>
              <a:t>– Fundamental skill for gaming</a:t>
            </a:r>
          </a:p>
          <a:p>
            <a:r>
              <a:rPr lang="en-US" b="1" dirty="0" smtClean="0"/>
              <a:t>History and Politics </a:t>
            </a:r>
            <a:r>
              <a:rPr lang="en-US" dirty="0" smtClean="0"/>
              <a:t>– In Strategy and Combat games</a:t>
            </a:r>
          </a:p>
          <a:p>
            <a:r>
              <a:rPr lang="en-US" b="1" dirty="0" smtClean="0"/>
              <a:t>Teamwork</a:t>
            </a:r>
            <a:r>
              <a:rPr lang="en-US" dirty="0" smtClean="0"/>
              <a:t> – Many games are collaborative </a:t>
            </a:r>
          </a:p>
          <a:p>
            <a:r>
              <a:rPr lang="en-US" b="1" dirty="0" smtClean="0"/>
              <a:t>Storytelling</a:t>
            </a:r>
            <a:r>
              <a:rPr lang="en-US" dirty="0" smtClean="0"/>
              <a:t> – Interactive – unlike movies, books, TV</a:t>
            </a:r>
            <a:endParaRPr lang="en-US" dirty="0"/>
          </a:p>
        </p:txBody>
      </p:sp>
    </p:spTree>
    <p:extLst>
      <p:ext uri="{BB962C8B-B14F-4D97-AF65-F5344CB8AC3E}">
        <p14:creationId xmlns:p14="http://schemas.microsoft.com/office/powerpoint/2010/main" val="34633222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Additional Resources</a:t>
            </a:r>
            <a:endParaRPr lang="en-US" dirty="0"/>
          </a:p>
        </p:txBody>
      </p:sp>
      <p:sp>
        <p:nvSpPr>
          <p:cNvPr id="3" name="Content Placeholder 2"/>
          <p:cNvSpPr>
            <a:spLocks noGrp="1"/>
          </p:cNvSpPr>
          <p:nvPr>
            <p:ph idx="1"/>
          </p:nvPr>
        </p:nvSpPr>
        <p:spPr/>
        <p:txBody>
          <a:bodyPr/>
          <a:lstStyle/>
          <a:p>
            <a:pPr marL="457200" indent="-457200" algn="ctr">
              <a:buNone/>
            </a:pPr>
            <a:endParaRPr lang="en-US" dirty="0" smtClean="0"/>
          </a:p>
          <a:p>
            <a:pPr marL="457200" indent="-457200" algn="ctr">
              <a:buNone/>
            </a:pPr>
            <a:endParaRPr lang="en-US" dirty="0" smtClean="0"/>
          </a:p>
          <a:p>
            <a:pPr marL="457200" indent="-457200" algn="ctr">
              <a:buNone/>
            </a:pPr>
            <a:r>
              <a:rPr lang="en-US" sz="4000" dirty="0" smtClean="0">
                <a:solidFill>
                  <a:srgbClr val="C00000"/>
                </a:solidFill>
              </a:rPr>
              <a:t>galloway.villines.com</a:t>
            </a:r>
            <a:r>
              <a:rPr lang="en-US" dirty="0" smtClean="0"/>
              <a:t/>
            </a:r>
            <a:br>
              <a:rPr lang="en-US" dirty="0" smtClean="0"/>
            </a:br>
            <a:endParaRPr lang="en-US" dirty="0" smtClean="0"/>
          </a:p>
          <a:p>
            <a:pPr marL="457200" indent="-457200" algn="ctr">
              <a:buNone/>
            </a:pPr>
            <a:r>
              <a:rPr lang="en-US" dirty="0" smtClean="0"/>
              <a:t>for additional resources including links to all of the </a:t>
            </a:r>
            <a:br>
              <a:rPr lang="en-US" dirty="0" smtClean="0"/>
            </a:br>
            <a:r>
              <a:rPr lang="en-US" dirty="0" smtClean="0"/>
              <a:t>content providers mentioned here,</a:t>
            </a:r>
            <a:br>
              <a:rPr lang="en-US" dirty="0" smtClean="0"/>
            </a:br>
            <a:r>
              <a:rPr lang="en-US" dirty="0" smtClean="0"/>
              <a:t>detailed resources on those content providers</a:t>
            </a:r>
          </a:p>
          <a:p>
            <a:pPr marL="457200" indent="-457200" algn="ctr">
              <a:buNone/>
            </a:pPr>
            <a:r>
              <a:rPr lang="en-US" dirty="0" smtClean="0"/>
              <a:t>and an extensive bibliography on pedagogy and gaming.</a:t>
            </a:r>
            <a:endParaRPr lang="en-US" dirty="0"/>
          </a:p>
        </p:txBody>
      </p:sp>
    </p:spTree>
    <p:extLst>
      <p:ext uri="{BB962C8B-B14F-4D97-AF65-F5344CB8AC3E}">
        <p14:creationId xmlns:p14="http://schemas.microsoft.com/office/powerpoint/2010/main" val="40914214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More from </a:t>
            </a:r>
            <a:r>
              <a:rPr lang="en-US" i="1" dirty="0" smtClean="0"/>
              <a:t>Phaedrus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“For </a:t>
            </a:r>
            <a:r>
              <a:rPr lang="en-US" dirty="0"/>
              <a:t>this invention will produce forgetfulness in the minds of those who learn to use it, because they will not practice their memory. Their trust in writing, produced by external characters which are no part of themselves, will discourage the use of their own memory within them. You have invented an elixir not of memory, but of reminding; and you offer your pupils the appearance of wisdom, not true </a:t>
            </a:r>
            <a:r>
              <a:rPr lang="en-US" dirty="0" smtClean="0"/>
              <a:t>wisdom.”</a:t>
            </a:r>
            <a:br>
              <a:rPr lang="en-US" dirty="0" smtClean="0"/>
            </a:br>
            <a:r>
              <a:rPr lang="en-US" dirty="0" smtClean="0"/>
              <a:t/>
            </a:r>
            <a:br>
              <a:rPr lang="en-US" dirty="0" smtClean="0"/>
            </a:br>
            <a:r>
              <a:rPr lang="en-US" dirty="0" smtClean="0"/>
              <a:t>Cited in: </a:t>
            </a:r>
            <a:r>
              <a:rPr lang="en-US" i="1" dirty="0" err="1" smtClean="0"/>
              <a:t>Gleick</a:t>
            </a:r>
            <a:r>
              <a:rPr lang="en-US" i="1" dirty="0"/>
              <a:t>, James (2011-03-01). The Information: A History, a Theory, a </a:t>
            </a:r>
            <a:r>
              <a:rPr lang="en-US" i="1" dirty="0" smtClean="0"/>
              <a:t>Flood. </a:t>
            </a:r>
            <a:r>
              <a:rPr lang="en-US" dirty="0"/>
              <a:t>Random House, </a:t>
            </a:r>
            <a:r>
              <a:rPr lang="en-US" dirty="0" smtClean="0"/>
              <a:t>Inc. (Kindle Edition), p. 30.</a:t>
            </a:r>
            <a:endParaRPr lang="en-US" dirty="0"/>
          </a:p>
          <a:p>
            <a:endParaRPr lang="en-US" dirty="0" smtClean="0"/>
          </a:p>
          <a:p>
            <a:r>
              <a:rPr lang="en-US" dirty="0" smtClean="0"/>
              <a:t>“I </a:t>
            </a:r>
            <a:r>
              <a:rPr lang="en-US" dirty="0"/>
              <a:t>cannot help feeling, Phaedrus, [says Socrates] that writing is unfortunately like painting; for the creations of the painter have the attitude of life, and yet if you ask them a question they preserve a solemn silence.…   You would imagine that they had intelligence, but if you want to know anything and put a question to one of them, the speaker always gives one unvarying answer</a:t>
            </a:r>
            <a:r>
              <a:rPr lang="en-US" dirty="0" smtClean="0"/>
              <a:t>.”</a:t>
            </a:r>
            <a:br>
              <a:rPr lang="en-US" dirty="0" smtClean="0"/>
            </a:br>
            <a:r>
              <a:rPr lang="en-US" dirty="0" smtClean="0"/>
              <a:t/>
            </a:r>
            <a:br>
              <a:rPr lang="en-US" dirty="0" smtClean="0"/>
            </a:br>
            <a:r>
              <a:rPr lang="en-US" dirty="0" smtClean="0"/>
              <a:t>Ibid., p. 47</a:t>
            </a:r>
            <a:endParaRPr lang="en-US" dirty="0"/>
          </a:p>
        </p:txBody>
      </p:sp>
    </p:spTree>
    <p:extLst>
      <p:ext uri="{BB962C8B-B14F-4D97-AF65-F5344CB8AC3E}">
        <p14:creationId xmlns:p14="http://schemas.microsoft.com/office/powerpoint/2010/main" val="22581041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Today’s Topics</a:t>
            </a:r>
            <a:endParaRPr lang="en-US" dirty="0"/>
          </a:p>
        </p:txBody>
      </p:sp>
      <p:sp>
        <p:nvSpPr>
          <p:cNvPr id="3" name="Content Placeholder 2"/>
          <p:cNvSpPr>
            <a:spLocks noGrp="1"/>
          </p:cNvSpPr>
          <p:nvPr>
            <p:ph idx="1"/>
          </p:nvPr>
        </p:nvSpPr>
        <p:spPr/>
        <p:txBody>
          <a:bodyPr/>
          <a:lstStyle/>
          <a:p>
            <a:r>
              <a:rPr lang="en-US" dirty="0"/>
              <a:t>Students’ Hierarchy of Communication</a:t>
            </a:r>
          </a:p>
          <a:p>
            <a:r>
              <a:rPr lang="en-US" dirty="0" smtClean="0"/>
              <a:t>The Nature of 21</a:t>
            </a:r>
            <a:r>
              <a:rPr lang="en-US" baseline="30000" dirty="0" smtClean="0"/>
              <a:t>st</a:t>
            </a:r>
            <a:r>
              <a:rPr lang="en-US" dirty="0" smtClean="0"/>
              <a:t> Century Communication</a:t>
            </a:r>
          </a:p>
          <a:p>
            <a:r>
              <a:rPr lang="en-US" dirty="0" smtClean="0"/>
              <a:t>How </a:t>
            </a:r>
            <a:r>
              <a:rPr lang="en-US" dirty="0"/>
              <a:t>Technology </a:t>
            </a:r>
            <a:r>
              <a:rPr lang="en-US" dirty="0" smtClean="0"/>
              <a:t>Has </a:t>
            </a:r>
            <a:r>
              <a:rPr lang="en-US" dirty="0"/>
              <a:t>Changed in the Past Five </a:t>
            </a:r>
            <a:r>
              <a:rPr lang="en-US" dirty="0" smtClean="0"/>
              <a:t>Years</a:t>
            </a:r>
          </a:p>
          <a:p>
            <a:r>
              <a:rPr lang="en-US" dirty="0" smtClean="0"/>
              <a:t>Quick Introduction to the Most Commonly-Used Sites</a:t>
            </a:r>
          </a:p>
          <a:p>
            <a:r>
              <a:rPr lang="en-US" dirty="0" smtClean="0"/>
              <a:t>Pedagogy and Play</a:t>
            </a:r>
          </a:p>
          <a:p>
            <a:r>
              <a:rPr lang="en-US" dirty="0" smtClean="0"/>
              <a:t>Questions</a:t>
            </a:r>
          </a:p>
        </p:txBody>
      </p:sp>
    </p:spTree>
    <p:extLst>
      <p:ext uri="{BB962C8B-B14F-4D97-AF65-F5344CB8AC3E}">
        <p14:creationId xmlns:p14="http://schemas.microsoft.com/office/powerpoint/2010/main" val="37846020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 Hierarchy of Communication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How do I get in touch with my friend?</a:t>
            </a:r>
          </a:p>
          <a:p>
            <a:pPr lvl="1"/>
            <a:r>
              <a:rPr lang="en-US" dirty="0" smtClean="0"/>
              <a:t>Facebook Chat</a:t>
            </a:r>
          </a:p>
          <a:p>
            <a:pPr lvl="1"/>
            <a:r>
              <a:rPr lang="en-US" dirty="0" smtClean="0"/>
              <a:t>Skype</a:t>
            </a:r>
          </a:p>
          <a:p>
            <a:pPr lvl="1"/>
            <a:r>
              <a:rPr lang="en-US" dirty="0" smtClean="0"/>
              <a:t>Text Message</a:t>
            </a:r>
          </a:p>
          <a:p>
            <a:pPr lvl="1"/>
            <a:r>
              <a:rPr lang="en-US" dirty="0" smtClean="0"/>
              <a:t>Steam Chat</a:t>
            </a:r>
          </a:p>
          <a:p>
            <a:pPr lvl="1"/>
            <a:r>
              <a:rPr lang="en-US" i="1" dirty="0" smtClean="0"/>
              <a:t>Try Someone Else</a:t>
            </a:r>
          </a:p>
          <a:p>
            <a:pPr marL="393192" lvl="1" indent="0">
              <a:buNone/>
            </a:pPr>
            <a:endParaRPr lang="en-US" i="1" dirty="0" smtClean="0"/>
          </a:p>
          <a:p>
            <a:r>
              <a:rPr lang="en-US" dirty="0" smtClean="0"/>
              <a:t>If there is no other way…</a:t>
            </a:r>
          </a:p>
          <a:p>
            <a:pPr lvl="1"/>
            <a:r>
              <a:rPr lang="en-US" dirty="0" smtClean="0"/>
              <a:t>Facebook Message</a:t>
            </a:r>
          </a:p>
          <a:p>
            <a:pPr lvl="1"/>
            <a:r>
              <a:rPr lang="en-US" dirty="0" smtClean="0"/>
              <a:t>First Class Message</a:t>
            </a:r>
          </a:p>
          <a:p>
            <a:pPr lvl="1"/>
            <a:r>
              <a:rPr lang="en-US" dirty="0" smtClean="0"/>
              <a:t>E-mail</a:t>
            </a:r>
          </a:p>
        </p:txBody>
      </p:sp>
    </p:spTree>
    <p:extLst>
      <p:ext uri="{BB962C8B-B14F-4D97-AF65-F5344CB8AC3E}">
        <p14:creationId xmlns:p14="http://schemas.microsoft.com/office/powerpoint/2010/main" val="29729582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Changes in Communication</a:t>
            </a:r>
            <a:endParaRPr lang="en-US" dirty="0"/>
          </a:p>
        </p:txBody>
      </p:sp>
      <p:sp>
        <p:nvSpPr>
          <p:cNvPr id="3" name="Content Placeholder 2"/>
          <p:cNvSpPr>
            <a:spLocks noGrp="1"/>
          </p:cNvSpPr>
          <p:nvPr>
            <p:ph idx="1"/>
          </p:nvPr>
        </p:nvSpPr>
        <p:spPr/>
        <p:txBody>
          <a:bodyPr/>
          <a:lstStyle/>
          <a:p>
            <a:r>
              <a:rPr lang="en-US" dirty="0" smtClean="0"/>
              <a:t>Not a Better/Worse comparison, just </a:t>
            </a:r>
            <a:r>
              <a:rPr lang="en-US" i="1" dirty="0" smtClean="0"/>
              <a:t>Different</a:t>
            </a:r>
            <a:endParaRPr lang="en-US" dirty="0" smtClean="0"/>
          </a:p>
          <a:p>
            <a:r>
              <a:rPr lang="en-US" dirty="0" smtClean="0"/>
              <a:t>People will always find ways to communicate what they </a:t>
            </a:r>
            <a:r>
              <a:rPr lang="en-US" i="1" dirty="0" smtClean="0"/>
              <a:t>think</a:t>
            </a:r>
            <a:r>
              <a:rPr lang="en-US" dirty="0" smtClean="0"/>
              <a:t> and </a:t>
            </a:r>
            <a:r>
              <a:rPr lang="en-US" i="1" dirty="0" smtClean="0"/>
              <a:t>feel</a:t>
            </a:r>
            <a:endParaRPr lang="en-US" dirty="0"/>
          </a:p>
          <a:p>
            <a:r>
              <a:rPr lang="en-US" dirty="0" smtClean="0"/>
              <a:t>Greater emphasis on visual imagery</a:t>
            </a:r>
          </a:p>
          <a:p>
            <a:r>
              <a:rPr lang="en-US" dirty="0" smtClean="0"/>
              <a:t>New Tools</a:t>
            </a:r>
          </a:p>
          <a:p>
            <a:pPr lvl="1"/>
            <a:r>
              <a:rPr lang="en-US" dirty="0" smtClean="0"/>
              <a:t>Memes</a:t>
            </a:r>
          </a:p>
          <a:p>
            <a:pPr lvl="1"/>
            <a:r>
              <a:rPr lang="en-US" dirty="0" smtClean="0"/>
              <a:t>Metadata</a:t>
            </a:r>
          </a:p>
          <a:p>
            <a:pPr lvl="1"/>
            <a:r>
              <a:rPr lang="en-US" dirty="0" err="1" smtClean="0"/>
              <a:t>Hashtags</a:t>
            </a:r>
            <a:endParaRPr lang="en-US" dirty="0" smtClean="0"/>
          </a:p>
          <a:p>
            <a:pPr lvl="1"/>
            <a:r>
              <a:rPr lang="en-US" dirty="0" smtClean="0"/>
              <a:t>New Abbreviations</a:t>
            </a:r>
            <a:endParaRPr lang="en-US" dirty="0"/>
          </a:p>
        </p:txBody>
      </p:sp>
    </p:spTree>
    <p:extLst>
      <p:ext uri="{BB962C8B-B14F-4D97-AF65-F5344CB8AC3E}">
        <p14:creationId xmlns:p14="http://schemas.microsoft.com/office/powerpoint/2010/main" val="8795222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Memes</a:t>
            </a:r>
            <a:endParaRPr lang="en-US" dirty="0"/>
          </a:p>
        </p:txBody>
      </p:sp>
      <p:sp>
        <p:nvSpPr>
          <p:cNvPr id="3" name="Content Placeholder 2"/>
          <p:cNvSpPr>
            <a:spLocks noGrp="1"/>
          </p:cNvSpPr>
          <p:nvPr>
            <p:ph idx="1"/>
          </p:nvPr>
        </p:nvSpPr>
        <p:spPr/>
        <p:txBody>
          <a:bodyPr/>
          <a:lstStyle/>
          <a:p>
            <a:r>
              <a:rPr lang="en-US" dirty="0" smtClean="0"/>
              <a:t>First coined by Richard Dawkins in the context of genetics research, a “meme” is a self-replicating unit</a:t>
            </a:r>
          </a:p>
          <a:p>
            <a:r>
              <a:rPr lang="en-US" dirty="0" smtClean="0"/>
              <a:t>In </a:t>
            </a:r>
            <a:r>
              <a:rPr lang="en-US" dirty="0"/>
              <a:t>H</a:t>
            </a:r>
            <a:r>
              <a:rPr lang="en-US" dirty="0" smtClean="0"/>
              <a:t>umanities research and in colloquial usage on the Internet, a meme is a phrase or image that is used </a:t>
            </a:r>
            <a:r>
              <a:rPr lang="en-US" dirty="0" smtClean="0"/>
              <a:t>as </a:t>
            </a:r>
            <a:r>
              <a:rPr lang="en-US" dirty="0" smtClean="0"/>
              <a:t>a </a:t>
            </a:r>
            <a:r>
              <a:rPr lang="en-US" dirty="0" smtClean="0"/>
              <a:t>shorthand for a concept. </a:t>
            </a:r>
          </a:p>
          <a:p>
            <a:r>
              <a:rPr lang="en-US" dirty="0" smtClean="0"/>
              <a:t>Memes are often tweaked, modified, or used ironically in a complex, nuanced language that requires familiarity with their most frequent meanings.</a:t>
            </a:r>
            <a:endParaRPr lang="en-US" dirty="0"/>
          </a:p>
        </p:txBody>
      </p:sp>
    </p:spTree>
    <p:extLst>
      <p:ext uri="{BB962C8B-B14F-4D97-AF65-F5344CB8AC3E}">
        <p14:creationId xmlns:p14="http://schemas.microsoft.com/office/powerpoint/2010/main" val="16015058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Unhelpful Teacher Meme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14500" y="2196306"/>
            <a:ext cx="5715000" cy="3867150"/>
          </a:xfrm>
        </p:spPr>
      </p:pic>
    </p:spTree>
    <p:extLst>
      <p:ext uri="{BB962C8B-B14F-4D97-AF65-F5344CB8AC3E}">
        <p14:creationId xmlns:p14="http://schemas.microsoft.com/office/powerpoint/2010/main" val="30303201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Metadata &amp; </a:t>
            </a:r>
            <a:r>
              <a:rPr lang="en-US" dirty="0" err="1" smtClean="0"/>
              <a:t>Hashtags</a:t>
            </a:r>
            <a:endParaRPr lang="en-US" dirty="0"/>
          </a:p>
        </p:txBody>
      </p:sp>
      <p:sp>
        <p:nvSpPr>
          <p:cNvPr id="3" name="Content Placeholder 2"/>
          <p:cNvSpPr>
            <a:spLocks noGrp="1"/>
          </p:cNvSpPr>
          <p:nvPr>
            <p:ph idx="1"/>
          </p:nvPr>
        </p:nvSpPr>
        <p:spPr/>
        <p:txBody>
          <a:bodyPr>
            <a:normAutofit lnSpcReduction="10000"/>
          </a:bodyPr>
          <a:lstStyle/>
          <a:p>
            <a:r>
              <a:rPr lang="en-US" dirty="0" smtClean="0"/>
              <a:t>“Metadata” – in its simplest form – is information that allows for the organization or grouping of other data</a:t>
            </a:r>
          </a:p>
          <a:p>
            <a:r>
              <a:rPr lang="en-US" dirty="0" smtClean="0"/>
              <a:t>Communication in social media settings uses metadata to connect people, places, and ideas</a:t>
            </a:r>
          </a:p>
          <a:p>
            <a:pPr lvl="1"/>
            <a:r>
              <a:rPr lang="en-US" dirty="0" smtClean="0"/>
              <a:t>Clicking on “#</a:t>
            </a:r>
            <a:r>
              <a:rPr lang="en-US" dirty="0" err="1" smtClean="0"/>
              <a:t>Buckhead</a:t>
            </a:r>
            <a:r>
              <a:rPr lang="en-US" dirty="0" smtClean="0"/>
              <a:t>” might show all your friends currently in </a:t>
            </a:r>
            <a:r>
              <a:rPr lang="en-US" dirty="0" err="1" smtClean="0"/>
              <a:t>Buckhead</a:t>
            </a:r>
            <a:endParaRPr lang="en-US" dirty="0" smtClean="0"/>
          </a:p>
          <a:p>
            <a:pPr lvl="1"/>
            <a:r>
              <a:rPr lang="en-US" dirty="0" smtClean="0"/>
              <a:t>Clicking on “#</a:t>
            </a:r>
            <a:r>
              <a:rPr lang="en-US" dirty="0" err="1" smtClean="0"/>
              <a:t>BigBangTheory</a:t>
            </a:r>
            <a:r>
              <a:rPr lang="en-US" dirty="0" smtClean="0"/>
              <a:t>” might list everyone who is talking about either a TV show or a physics concept</a:t>
            </a:r>
          </a:p>
          <a:p>
            <a:r>
              <a:rPr lang="en-US" dirty="0" smtClean="0"/>
              <a:t>Metadata can be created on some sites using # </a:t>
            </a:r>
            <a:br>
              <a:rPr lang="en-US" dirty="0" smtClean="0"/>
            </a:br>
            <a:r>
              <a:rPr lang="en-US" dirty="0" smtClean="0"/>
              <a:t>(a </a:t>
            </a:r>
            <a:r>
              <a:rPr lang="en-US" dirty="0" err="1" smtClean="0"/>
              <a:t>hashtag</a:t>
            </a:r>
            <a:r>
              <a:rPr lang="en-US" dirty="0" smtClean="0"/>
              <a:t>), followed by a word or phrase with no spaces.  Other sites use @ or another symbol.</a:t>
            </a:r>
            <a:endParaRPr lang="en-US" dirty="0"/>
          </a:p>
        </p:txBody>
      </p:sp>
    </p:spTree>
    <p:extLst>
      <p:ext uri="{BB962C8B-B14F-4D97-AF65-F5344CB8AC3E}">
        <p14:creationId xmlns:p14="http://schemas.microsoft.com/office/powerpoint/2010/main" val="7601376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528</TotalTime>
  <Words>1339</Words>
  <Application>Microsoft Office PowerPoint</Application>
  <PresentationFormat>On-screen Show (4:3)</PresentationFormat>
  <Paragraphs>188</Paragraphs>
  <Slides>29</Slides>
  <Notes>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Flow</vt:lpstr>
      <vt:lpstr>How 21st Century Students Use Technology</vt:lpstr>
      <vt:lpstr>The Dangers of Technology</vt:lpstr>
      <vt:lpstr>More from Phaedrus</vt:lpstr>
      <vt:lpstr>Today’s Topics</vt:lpstr>
      <vt:lpstr>A Hierarchy of Communication</vt:lpstr>
      <vt:lpstr>Changes in Communication</vt:lpstr>
      <vt:lpstr>Memes</vt:lpstr>
      <vt:lpstr>Unhelpful Teacher Meme</vt:lpstr>
      <vt:lpstr>Metadata &amp; Hashtags</vt:lpstr>
      <vt:lpstr>Changes in Technology</vt:lpstr>
      <vt:lpstr>Content Providers</vt:lpstr>
      <vt:lpstr>Crowdsourced Information</vt:lpstr>
      <vt:lpstr>Facebook</vt:lpstr>
      <vt:lpstr>Twitter</vt:lpstr>
      <vt:lpstr>Instagram</vt:lpstr>
      <vt:lpstr>Pinterest</vt:lpstr>
      <vt:lpstr>Quizlets</vt:lpstr>
      <vt:lpstr>PowerPoint Presentation</vt:lpstr>
      <vt:lpstr>Wikipedia</vt:lpstr>
      <vt:lpstr>Spark Notes</vt:lpstr>
      <vt:lpstr>Skype</vt:lpstr>
      <vt:lpstr>Google Apps</vt:lpstr>
      <vt:lpstr>Multimedia Content Providers</vt:lpstr>
      <vt:lpstr>Khan Academy</vt:lpstr>
      <vt:lpstr>Khan Academy</vt:lpstr>
      <vt:lpstr>Playing Games</vt:lpstr>
      <vt:lpstr>A Student in His Classroom</vt:lpstr>
      <vt:lpstr>A Video-Game Curriculum</vt:lpstr>
      <vt:lpstr>Additional 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21st Century Students Use Technology</dc:title>
  <dc:creator>Joshua Villines</dc:creator>
  <cp:lastModifiedBy>Joshua Villines</cp:lastModifiedBy>
  <cp:revision>50</cp:revision>
  <dcterms:created xsi:type="dcterms:W3CDTF">2012-10-06T22:35:46Z</dcterms:created>
  <dcterms:modified xsi:type="dcterms:W3CDTF">2012-10-16T21:44:12Z</dcterms:modified>
</cp:coreProperties>
</file>